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80" r:id="rId5"/>
    <p:sldId id="260" r:id="rId6"/>
    <p:sldId id="263" r:id="rId7"/>
    <p:sldId id="281" r:id="rId8"/>
    <p:sldId id="266" r:id="rId9"/>
    <p:sldId id="261" r:id="rId10"/>
    <p:sldId id="275" r:id="rId11"/>
    <p:sldId id="262" r:id="rId12"/>
    <p:sldId id="264" r:id="rId13"/>
    <p:sldId id="258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82" r:id="rId22"/>
    <p:sldId id="273" r:id="rId23"/>
    <p:sldId id="274" r:id="rId24"/>
    <p:sldId id="276" r:id="rId25"/>
    <p:sldId id="277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deIntelligenceTesting/jazzer" TargetMode="External"/><Relationship Id="rId2" Type="http://schemas.openxmlformats.org/officeDocument/2006/relationships/hyperlink" Target="https://github.com/rohanpadhye/JQ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isc.edu/~bart/fuz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Attacking Java for fun and </a:t>
            </a:r>
            <a:r>
              <a:rPr lang="en-US" dirty="0" smtClean="0"/>
              <a:t>profit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quick view on useful Fuzzing approaches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218919" cy="263531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Vladimir </a:t>
            </a:r>
            <a:r>
              <a:rPr lang="en-US" b="1" dirty="0" err="1" smtClean="0">
                <a:solidFill>
                  <a:schemeClr val="bg1"/>
                </a:solidFill>
              </a:rPr>
              <a:t>Dashchenko</a:t>
            </a:r>
            <a:r>
              <a:rPr lang="en-US" b="1" dirty="0" smtClean="0">
                <a:solidFill>
                  <a:schemeClr val="bg1"/>
                </a:solidFill>
              </a:rPr>
              <a:t>, Kaspersky ICS CERT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Sergey </a:t>
            </a:r>
            <a:r>
              <a:rPr lang="en-US" b="1" dirty="0" err="1" smtClean="0">
                <a:solidFill>
                  <a:schemeClr val="bg1"/>
                </a:solidFill>
              </a:rPr>
              <a:t>Temnikov</a:t>
            </a:r>
            <a:r>
              <a:rPr lang="en-US" b="1" dirty="0" smtClean="0">
                <a:solidFill>
                  <a:schemeClr val="bg1"/>
                </a:solidFill>
              </a:rPr>
              <a:t>, Independent Security Researcher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pic>
        <p:nvPicPr>
          <p:cNvPr id="14338" name="Picture 2" descr="Fuzz testing | Fuch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8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pic>
        <p:nvPicPr>
          <p:cNvPr id="5122" name="Picture 2" descr="Sad Cat Memes Transparent PNG | PNG 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12" y="1334828"/>
            <a:ext cx="52292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949" y="2276545"/>
            <a:ext cx="467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is you when you run your first </a:t>
            </a:r>
            <a:r>
              <a:rPr lang="en-US" sz="2000" b="1" dirty="0" err="1" smtClean="0"/>
              <a:t>fuzzer</a:t>
            </a:r>
            <a:endParaRPr lang="ru-RU" sz="20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755131" y="1252870"/>
            <a:ext cx="2236572" cy="1476972"/>
          </a:xfrm>
          <a:prstGeom prst="wedgeRoundRectCallout">
            <a:avLst>
              <a:gd name="adj1" fmla="val -148157"/>
              <a:gd name="adj2" fmla="val 98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ARE MY 0DAYS???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9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949" y="2276545"/>
            <a:ext cx="467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is you when you know how and what to fuzz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567" y="1835511"/>
            <a:ext cx="4497400" cy="291628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755131" y="1252870"/>
            <a:ext cx="2236572" cy="1476972"/>
          </a:xfrm>
          <a:prstGeom prst="wedgeRoundRectCallout">
            <a:avLst>
              <a:gd name="adj1" fmla="val -113892"/>
              <a:gd name="adj2" fmla="val 1126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Come here all my </a:t>
            </a:r>
            <a:r>
              <a:rPr lang="en-US" dirty="0" err="1" smtClean="0"/>
              <a:t>sweety</a:t>
            </a:r>
            <a:r>
              <a:rPr lang="en-US" dirty="0" smtClean="0"/>
              <a:t> 0days!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172" y="2632406"/>
            <a:ext cx="8534400" cy="1507067"/>
          </a:xfrm>
        </p:spPr>
        <p:txBody>
          <a:bodyPr/>
          <a:lstStyle/>
          <a:p>
            <a:r>
              <a:rPr lang="en-US" dirty="0" smtClean="0"/>
              <a:t>JAVA FUZZING!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172" y="5393507"/>
            <a:ext cx="1014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Disclaimer: this is only an educational information. We ask you to follow responsible disclosure policies. Be good, don’t be bad.</a:t>
            </a:r>
          </a:p>
          <a:p>
            <a:endParaRPr lang="en-US" b="1" dirty="0"/>
          </a:p>
          <a:p>
            <a:r>
              <a:rPr lang="en-US" b="1" dirty="0" smtClean="0"/>
              <a:t>Our final goal – RCE/LPE. The rest also counts, but..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0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 Billion Devices &quot;Run&quot; Java : r/Programmer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5" y="1160100"/>
            <a:ext cx="48196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 Billion Devices Run Java - 9G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94" y="2128157"/>
            <a:ext cx="4866292" cy="27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773" y="80794"/>
            <a:ext cx="5925377" cy="657316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Is java popular?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949" y="2276545"/>
            <a:ext cx="467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Oh yes! And even more than 3 </a:t>
            </a:r>
            <a:r>
              <a:rPr lang="en-US" b="1" dirty="0" err="1" smtClean="0"/>
              <a:t>bln</a:t>
            </a:r>
            <a:r>
              <a:rPr lang="en-US" b="1" dirty="0" smtClean="0"/>
              <a:t> devices now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Java vs other fuzzing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508" y="1587861"/>
            <a:ext cx="1056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Binary app: you expect an app to crash (segmentation fault). Sometimes (only) it helps to catch RCE/LPE</a:t>
            </a:r>
          </a:p>
          <a:p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507" y="2511191"/>
            <a:ext cx="10763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Java: when you have BOF/Integer overflow this is not an error. This is an ‘Exception by design’. This does not bring you RCE/PLE, no logical flaws/issues</a:t>
            </a:r>
          </a:p>
          <a:p>
            <a:endParaRPr lang="en-US" dirty="0"/>
          </a:p>
        </p:txBody>
      </p:sp>
      <p:pic>
        <p:nvPicPr>
          <p:cNvPr id="12290" name="Picture 2" descr="9 Tips: How to Deal With Confrontation in the Workplace – Collaborative 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94" y="3680777"/>
            <a:ext cx="4571670" cy="30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Why java fuzzing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508" y="1587861"/>
            <a:ext cx="10563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the point of Java fuzzing?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There can be a classical binary vulnerability while you work/fuzz Java app: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There’s a small chance of JVM (logical) vulnerability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JVM uses native libraries. </a:t>
            </a:r>
            <a:r>
              <a:rPr lang="en-US" sz="2000" b="1" dirty="0"/>
              <a:t>For example: crc32/zip/true </a:t>
            </a:r>
            <a:r>
              <a:rPr lang="en-US" sz="2000" b="1" dirty="0" smtClean="0"/>
              <a:t>font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Relatively often you can find a class </a:t>
            </a:r>
            <a:r>
              <a:rPr lang="en-US" sz="2000" b="1" i="1" dirty="0" err="1" smtClean="0"/>
              <a:t>sun.misc.Unsafe</a:t>
            </a:r>
            <a:r>
              <a:rPr lang="en-US" sz="2000" b="1" i="1" dirty="0" smtClean="0"/>
              <a:t>. </a:t>
            </a:r>
            <a:r>
              <a:rPr lang="en-US" sz="2000" b="1" dirty="0" smtClean="0"/>
              <a:t>This is basically a direct usage of </a:t>
            </a:r>
            <a:r>
              <a:rPr lang="en-US" sz="2000" b="1" dirty="0" err="1" smtClean="0"/>
              <a:t>malloc</a:t>
            </a:r>
            <a:r>
              <a:rPr lang="en-US" sz="2000" b="1" dirty="0" smtClean="0"/>
              <a:t>/free/</a:t>
            </a:r>
            <a:r>
              <a:rPr lang="en-US" sz="2000" b="1" dirty="0" err="1" smtClean="0"/>
              <a:t>memcpy</a:t>
            </a:r>
            <a:r>
              <a:rPr lang="en-US" sz="2000" b="1" dirty="0"/>
              <a:t> </a:t>
            </a:r>
            <a:r>
              <a:rPr lang="en-US" sz="2000" b="1" dirty="0" smtClean="0"/>
              <a:t>. Another words, this is a direct access or usage of memory through the pointer that is not being checked or verified </a:t>
            </a:r>
            <a:endParaRPr lang="en-US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8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Why java fuzzing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508" y="1587861"/>
            <a:ext cx="10563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the point of Java fuzzing?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Network applications – it is important to get </a:t>
            </a:r>
            <a:r>
              <a:rPr lang="en-US" sz="2000" b="1" dirty="0" err="1" smtClean="0"/>
              <a:t>DoS</a:t>
            </a:r>
            <a:r>
              <a:rPr lang="en-US" sz="2000" b="1" dirty="0" smtClean="0"/>
              <a:t> scenarios! For us it is important to find an ‘infinite loop’ condition. In this case we can load microprocessor and halt the whole server application</a:t>
            </a:r>
          </a:p>
          <a:p>
            <a:endParaRPr lang="en-US" sz="2000" b="1" i="1" dirty="0"/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36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83" y="0"/>
            <a:ext cx="5027817" cy="6703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Hello world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508" y="1587861"/>
            <a:ext cx="6008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Sergey and Vladimir</a:t>
            </a:r>
          </a:p>
          <a:p>
            <a:endParaRPr lang="en-US" sz="2000" dirty="0"/>
          </a:p>
          <a:p>
            <a:r>
              <a:rPr lang="en-US" sz="2000" dirty="0" smtClean="0"/>
              <a:t>Total </a:t>
            </a:r>
            <a:r>
              <a:rPr lang="en-US" sz="2000" dirty="0" err="1" smtClean="0"/>
              <a:t>vuln</a:t>
            </a:r>
            <a:r>
              <a:rPr lang="en-US" sz="2000" dirty="0" smtClean="0"/>
              <a:t> research: 25 years+</a:t>
            </a:r>
          </a:p>
          <a:p>
            <a:endParaRPr lang="en-US" sz="2000" dirty="0" smtClean="0"/>
          </a:p>
          <a:p>
            <a:r>
              <a:rPr lang="en-US" sz="2000" dirty="0" smtClean="0"/>
              <a:t>Hundreds of vulnerabilities</a:t>
            </a:r>
          </a:p>
          <a:p>
            <a:endParaRPr lang="en-US" sz="2000" dirty="0" smtClean="0"/>
          </a:p>
          <a:p>
            <a:r>
              <a:rPr lang="en-US" sz="2000" dirty="0" smtClean="0"/>
              <a:t>Incident responses</a:t>
            </a:r>
          </a:p>
          <a:p>
            <a:endParaRPr lang="en-US" sz="2000" dirty="0" smtClean="0"/>
          </a:p>
          <a:p>
            <a:r>
              <a:rPr lang="en-US" sz="2000" dirty="0" smtClean="0"/>
              <a:t>0day exploitation research</a:t>
            </a:r>
          </a:p>
          <a:p>
            <a:endParaRPr lang="en-US" sz="2000" dirty="0" smtClean="0"/>
          </a:p>
          <a:p>
            <a:r>
              <a:rPr lang="en-US" sz="2000" dirty="0" smtClean="0"/>
              <a:t>Cars, smart things, ICS, </a:t>
            </a:r>
            <a:r>
              <a:rPr lang="en-US" sz="2000" dirty="0" err="1" smtClean="0"/>
              <a:t>IIoT</a:t>
            </a:r>
            <a:r>
              <a:rPr lang="en-US" sz="2000" dirty="0" smtClean="0"/>
              <a:t>, OS etc…</a:t>
            </a:r>
          </a:p>
          <a:p>
            <a:endParaRPr lang="en-US" sz="2000" dirty="0" smtClean="0"/>
          </a:p>
          <a:p>
            <a:r>
              <a:rPr lang="en-US" sz="2000" dirty="0" smtClean="0"/>
              <a:t>Innovations in fuzzing</a:t>
            </a:r>
          </a:p>
          <a:p>
            <a:endParaRPr lang="en-US" sz="2000" dirty="0"/>
          </a:p>
          <a:p>
            <a:r>
              <a:rPr lang="en-US" sz="2000" dirty="0" smtClean="0"/>
              <a:t>Custom offensive security trainings (fuzzing, vulnerability research, supply chain security)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77" y="80794"/>
            <a:ext cx="5839097" cy="4388446"/>
          </a:xfrm>
          <a:prstGeom prst="rect">
            <a:avLst/>
          </a:prstGeom>
        </p:spPr>
      </p:pic>
      <p:sp>
        <p:nvSpPr>
          <p:cNvPr id="8" name="AutoShape 4" descr="blob:https://web.telegram.org/98adae50-caef-41d8-90bd-dab6d4ab94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Why java fuzzing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508" y="1587861"/>
            <a:ext cx="1056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the point of Java fuzzing?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Logical vulnerabilities – we need them. And find ‘exceptions’. For example: SQL Query exceptions. This will help us to find non-trivial SQL Injection. </a:t>
            </a:r>
          </a:p>
          <a:p>
            <a:endParaRPr lang="en-US" sz="2000" b="1" i="1" dirty="0"/>
          </a:p>
          <a:p>
            <a:r>
              <a:rPr lang="en-US" sz="2000" b="1" i="1" dirty="0"/>
              <a:t>"You have an error in your SQL syntax; check the manual that corresponds to your MySQL server version for the right syntax to use near ‘‘VALUE’’."</a:t>
            </a:r>
            <a:endParaRPr lang="en-US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1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Some important things to remember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508" y="1387562"/>
            <a:ext cx="46939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 important things to remember about fuzz targets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b="1" dirty="0"/>
              <a:t>The fuzzing engine will execute the fuzz target many times with different inputs in the same process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/>
              <a:t>It must tolerate any kind of input (empty, huge, malformed, </a:t>
            </a:r>
            <a:r>
              <a:rPr lang="en-US" b="1" dirty="0" err="1"/>
              <a:t>etc</a:t>
            </a:r>
            <a:r>
              <a:rPr lang="en-US" b="1" dirty="0" smtClean="0"/>
              <a:t>).</a:t>
            </a:r>
          </a:p>
          <a:p>
            <a:endParaRPr lang="en-US" b="1" dirty="0"/>
          </a:p>
          <a:p>
            <a:r>
              <a:rPr lang="en-US" b="1" dirty="0"/>
              <a:t>It must not </a:t>
            </a:r>
            <a:r>
              <a:rPr lang="en-US" b="1" i="1" dirty="0"/>
              <a:t>exit()</a:t>
            </a:r>
            <a:r>
              <a:rPr lang="en-US" b="1" dirty="0"/>
              <a:t> on any input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/>
              <a:t>It may use threads but ideally all threads should be joined at the end of the function</a:t>
            </a:r>
            <a:r>
              <a:rPr lang="en-US" b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9908" y="138756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It must be as deterministic as possible. Non-determinism (e.g. random decisions not based on the input bytes) will make fuzzing inefficient.</a:t>
            </a:r>
          </a:p>
          <a:p>
            <a:endParaRPr lang="en-US" b="1" dirty="0"/>
          </a:p>
          <a:p>
            <a:r>
              <a:rPr lang="en-US" b="1" dirty="0"/>
              <a:t>It must be fast. Try avoiding cubic or greater complexity, logging, or excessive memory consumption.</a:t>
            </a:r>
          </a:p>
          <a:p>
            <a:endParaRPr lang="en-US" b="1" dirty="0"/>
          </a:p>
          <a:p>
            <a:r>
              <a:rPr lang="en-US" b="1" dirty="0"/>
              <a:t>Ideally, it should not modify any global state (although that’s not strict).</a:t>
            </a:r>
          </a:p>
          <a:p>
            <a:r>
              <a:rPr lang="en-US" b="1" dirty="0"/>
              <a:t>Usually, the narrower the target the better. E.g. if your target can parse several data formats, split it into several targets, one per format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38651" y="1344237"/>
            <a:ext cx="52252" cy="45342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fuzzers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508" y="1587861"/>
            <a:ext cx="105634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are two major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JQF </a:t>
            </a:r>
            <a:r>
              <a:rPr lang="en-US" sz="2400" b="1" dirty="0"/>
              <a:t>(</a:t>
            </a:r>
            <a:r>
              <a:rPr lang="en-US" sz="2400" b="1" dirty="0">
                <a:hlinkClick r:id="rId2"/>
              </a:rPr>
              <a:t>https://github.com/rohanpadhye/JQF</a:t>
            </a:r>
            <a:r>
              <a:rPr lang="en-US" sz="2400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JQF found bugs in: Google Closure Compiler, </a:t>
            </a:r>
            <a:r>
              <a:rPr lang="en-US" sz="2400" b="1" dirty="0" err="1" smtClean="0"/>
              <a:t>OpenJDK</a:t>
            </a:r>
            <a:r>
              <a:rPr lang="en-US" sz="2400" b="1" dirty="0" smtClean="0"/>
              <a:t>, Mozilla Rhino, Apache Commons, Apache Maven, Apache BCEL, Apache </a:t>
            </a:r>
            <a:r>
              <a:rPr lang="en-US" sz="2400" b="1" dirty="0" err="1" smtClean="0"/>
              <a:t>PDFBox</a:t>
            </a:r>
            <a:r>
              <a:rPr lang="en-US" sz="2400" b="1" dirty="0" smtClean="0"/>
              <a:t>, Apache </a:t>
            </a:r>
            <a:r>
              <a:rPr lang="en-US" sz="2400" b="1" dirty="0" err="1" smtClean="0"/>
              <a:t>Tika</a:t>
            </a:r>
            <a:r>
              <a:rPr lang="en-US" sz="2400" b="1" dirty="0" smtClean="0"/>
              <a:t> etc…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Jazzer</a:t>
            </a:r>
            <a:r>
              <a:rPr lang="en-US" sz="2400" b="1" dirty="0"/>
              <a:t> (</a:t>
            </a:r>
            <a:r>
              <a:rPr lang="en-US" sz="2400" b="1" dirty="0">
                <a:hlinkClick r:id="rId3"/>
              </a:rPr>
              <a:t>https://github.com/CodeIntelligenceTesting/jazzer</a:t>
            </a:r>
            <a:r>
              <a:rPr lang="en-US" sz="2400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OpenJDK</a:t>
            </a:r>
            <a:r>
              <a:rPr lang="en-US" sz="2400" b="1" dirty="0"/>
              <a:t>, </a:t>
            </a:r>
            <a:r>
              <a:rPr lang="en-US" sz="2400" b="1" dirty="0" err="1" smtClean="0"/>
              <a:t>jhy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jsoup</a:t>
            </a:r>
            <a:r>
              <a:rPr lang="en-US" sz="2400" b="1" dirty="0" smtClean="0"/>
              <a:t> (HTML and </a:t>
            </a:r>
            <a:r>
              <a:rPr lang="en-US" sz="2400" b="1" dirty="0"/>
              <a:t>XML parser), </a:t>
            </a:r>
            <a:r>
              <a:rPr lang="en-US" sz="2400" b="1" dirty="0" smtClean="0"/>
              <a:t>Apache/commons-compress (TAR, 7z, ZIP), Apache </a:t>
            </a:r>
            <a:r>
              <a:rPr lang="en-US" sz="2400" b="1" dirty="0" err="1" smtClean="0"/>
              <a:t>PDFBox</a:t>
            </a:r>
            <a:r>
              <a:rPr lang="en-US" sz="2400" b="1" dirty="0" smtClean="0"/>
              <a:t>, JSON parsers etc…</a:t>
            </a:r>
            <a:endParaRPr lang="ru-RU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1</a:t>
            </a:r>
            <a:r>
              <a:rPr lang="pt-BR" sz="2400" b="1" dirty="0"/>
              <a:t>. CVE-2021-41561: Apache Parquet-MR 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2</a:t>
            </a:r>
            <a:r>
              <a:rPr lang="pt-BR" sz="2400" b="1" dirty="0"/>
              <a:t>. CVE-2022-23437: Apache Xerces Java (XercesJ) XML parser DOS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16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fuzzers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9564" y="1692365"/>
            <a:ext cx="11173099" cy="123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Jazzer</a:t>
            </a:r>
            <a:r>
              <a:rPr lang="en-US" sz="3600" b="1" dirty="0" smtClean="0"/>
              <a:t> + </a:t>
            </a:r>
            <a:r>
              <a:rPr lang="en-US" sz="3600" b="1" dirty="0" err="1" smtClean="0"/>
              <a:t>Libfuzzer</a:t>
            </a:r>
            <a:r>
              <a:rPr lang="en-US" sz="3600" b="1" dirty="0" smtClean="0"/>
              <a:t> = the most promising combo! (based on our thoughts and experience)</a:t>
            </a:r>
            <a:endParaRPr lang="en-US" sz="3600" b="1" dirty="0"/>
          </a:p>
        </p:txBody>
      </p:sp>
      <p:pic>
        <p:nvPicPr>
          <p:cNvPr id="4" name="Picture 2" descr="Jazz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4" y="3596640"/>
            <a:ext cx="2140397" cy="19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fuzzers</a:t>
            </a:r>
            <a:r>
              <a:rPr lang="en-US" dirty="0" smtClean="0"/>
              <a:t>(other approach)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593" y="2110377"/>
            <a:ext cx="1117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Combined approach:</a:t>
            </a:r>
          </a:p>
          <a:p>
            <a:r>
              <a:rPr lang="en-US" sz="2400" b="1" dirty="0" smtClean="0"/>
              <a:t>We can fuzz JVM Logics</a:t>
            </a:r>
            <a:r>
              <a:rPr lang="ru-RU" sz="2400" b="1" dirty="0" smtClean="0"/>
              <a:t> </a:t>
            </a:r>
            <a:r>
              <a:rPr lang="ru-RU" sz="2400" b="1" dirty="0"/>
              <a:t>+ </a:t>
            </a:r>
            <a:r>
              <a:rPr lang="en-US" sz="2400" b="1" dirty="0"/>
              <a:t>native </a:t>
            </a:r>
            <a:r>
              <a:rPr lang="en-US" sz="2400" b="1" dirty="0" smtClean="0"/>
              <a:t>library</a:t>
            </a:r>
            <a:r>
              <a:rPr lang="ru-RU" sz="2400" b="1" dirty="0" smtClean="0"/>
              <a:t> (</a:t>
            </a:r>
            <a:r>
              <a:rPr lang="en-US" sz="2400" b="1" dirty="0"/>
              <a:t>a non-Java library that's used by the system </a:t>
            </a:r>
            <a:r>
              <a:rPr lang="en-US" sz="2400" b="1" dirty="0" smtClean="0"/>
              <a:t>(C/C</a:t>
            </a:r>
            <a:r>
              <a:rPr lang="en-US" sz="2400" b="1" dirty="0"/>
              <a:t>++, </a:t>
            </a:r>
            <a:r>
              <a:rPr lang="en-US" sz="2400" b="1" dirty="0" smtClean="0"/>
              <a:t>DLLs and other binaries))</a:t>
            </a:r>
            <a:endParaRPr lang="en-US" sz="2400" b="1" dirty="0"/>
          </a:p>
        </p:txBody>
      </p:sp>
      <p:pic>
        <p:nvPicPr>
          <p:cNvPr id="24578" name="Picture 2" descr="Visual search quer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4" y="3310706"/>
            <a:ext cx="5196967" cy="34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err="1" smtClean="0"/>
              <a:t>Jazzer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Jazzer</a:t>
            </a:r>
            <a:r>
              <a:rPr lang="en-US" sz="2400" b="1" dirty="0" smtClean="0"/>
              <a:t> has build-in sanitizers: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Deserialization</a:t>
            </a:r>
            <a:endParaRPr lang="en-US" sz="2400" b="1" dirty="0"/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LdapInjection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err="1"/>
              <a:t>NamingContextLookup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err="1"/>
              <a:t>OsCommandInjection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err="1"/>
              <a:t>ReflectiveCall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err="1"/>
              <a:t>RegexInjection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err="1"/>
              <a:t>RegexRoadblocks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err="1"/>
              <a:t>SqlInjection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85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err="1" smtClean="0"/>
              <a:t>Jazzer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is flexible: you can modify </a:t>
            </a:r>
            <a:r>
              <a:rPr lang="en-US" sz="2400" b="1" dirty="0" err="1" smtClean="0"/>
              <a:t>jazzer</a:t>
            </a:r>
            <a:r>
              <a:rPr lang="en-US" sz="2400" b="1" dirty="0" smtClean="0"/>
              <a:t> to catch all the exceptions and do the analysis of all the messages.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This helps set ‘trap’ for ‘catch block’ and monitor exceptions even those are processed and does not bring application to a </a:t>
            </a:r>
            <a:r>
              <a:rPr lang="en-US" sz="2400" b="1" dirty="0" err="1" smtClean="0"/>
              <a:t>DoS</a:t>
            </a:r>
            <a:r>
              <a:rPr lang="en-US" sz="2400" b="1" dirty="0" smtClean="0"/>
              <a:t> or any kind of handling</a:t>
            </a:r>
            <a:endParaRPr lang="ru-RU" sz="2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4816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CVE-2022-23437</a:t>
            </a:r>
            <a:r>
              <a:rPr lang="ru-RU" sz="2400" b="1" dirty="0" smtClean="0"/>
              <a:t> –</a:t>
            </a:r>
            <a:r>
              <a:rPr lang="en-US" sz="2400" b="1" dirty="0" smtClean="0"/>
              <a:t>A </a:t>
            </a:r>
            <a:r>
              <a:rPr lang="en-US" sz="2400" b="1" dirty="0"/>
              <a:t>flaw was found in the Apache </a:t>
            </a:r>
            <a:r>
              <a:rPr lang="en-US" sz="2400" b="1" dirty="0" err="1"/>
              <a:t>Xerces</a:t>
            </a:r>
            <a:r>
              <a:rPr lang="en-US" sz="2400" b="1" dirty="0"/>
              <a:t> Java (</a:t>
            </a:r>
            <a:r>
              <a:rPr lang="en-US" sz="2400" b="1" dirty="0" err="1"/>
              <a:t>XercesJ</a:t>
            </a:r>
            <a:r>
              <a:rPr lang="en-US" sz="2400" b="1" dirty="0"/>
              <a:t>) XML parser when handling specially crafted XML document payloads. This issue causes the </a:t>
            </a:r>
            <a:r>
              <a:rPr lang="en-US" sz="2400" b="1" dirty="0" err="1"/>
              <a:t>XercesJ</a:t>
            </a:r>
            <a:r>
              <a:rPr lang="en-US" sz="2400" b="1" dirty="0"/>
              <a:t> XML parser to wait in an infinite loop, which may consume system resources for a prolonged duration, leading to a denial of service condition. https://xerces.apache.org/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en-US" sz="2400" b="1" dirty="0" smtClean="0"/>
              <a:t>This lib comes with </a:t>
            </a:r>
            <a:r>
              <a:rPr lang="en-US" sz="2400" b="1" dirty="0" err="1" smtClean="0"/>
              <a:t>OpenJDK</a:t>
            </a:r>
            <a:r>
              <a:rPr lang="en-US" sz="2400" b="1" dirty="0" smtClean="0"/>
              <a:t> and other JDK (build-in libs are written not only by Oracle, but by other vendors)</a:t>
            </a:r>
          </a:p>
          <a:p>
            <a:endParaRPr lang="en-US" sz="2400" b="1" dirty="0"/>
          </a:p>
          <a:p>
            <a:r>
              <a:rPr lang="en-US" sz="2400" b="1" dirty="0" smtClean="0"/>
              <a:t>CVSS:3.1/AV:N/AC:L/PR:N/UI:R/S:U/C:N/I:N/A:H</a:t>
            </a:r>
            <a:r>
              <a:rPr lang="ru-RU" sz="2400" b="1" dirty="0" smtClean="0"/>
              <a:t>  6.5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60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DEMO TIME!</a:t>
            </a:r>
          </a:p>
        </p:txBody>
      </p:sp>
      <p:sp>
        <p:nvSpPr>
          <p:cNvPr id="3" name="AutoShape 2" descr="blob:https://web.telegram.org/f61b665c-21bf-4cca-a486-4be3a205d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049526"/>
            <a:ext cx="6067425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7800" y="483578"/>
            <a:ext cx="576482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is a code from vulnerable library</a:t>
            </a:r>
          </a:p>
          <a:p>
            <a:endParaRPr lang="en-US" sz="2400" b="1" dirty="0"/>
          </a:p>
          <a:p>
            <a:r>
              <a:rPr lang="en-US" sz="2400" b="1" dirty="0" smtClean="0"/>
              <a:t>Can you spot a vulnerability with a code review? </a:t>
            </a:r>
            <a:r>
              <a:rPr lang="en-US" sz="2400" b="1" dirty="0" smtClean="0"/>
              <a:t> Here’s original </a:t>
            </a:r>
            <a:r>
              <a:rPr lang="en-US" sz="2400" b="1" dirty="0"/>
              <a:t>source </a:t>
            </a:r>
            <a:r>
              <a:rPr lang="en-US" sz="2400" b="1" dirty="0" smtClean="0"/>
              <a:t>code: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Look for: </a:t>
            </a:r>
            <a:r>
              <a:rPr lang="en-US" sz="2400" b="1" u="sng" dirty="0" smtClean="0"/>
              <a:t>public </a:t>
            </a:r>
            <a:r>
              <a:rPr lang="en-US" sz="2400" b="1" u="sng" dirty="0" err="1"/>
              <a:t>int</a:t>
            </a:r>
            <a:r>
              <a:rPr lang="en-US" sz="2400" b="1" u="sng" dirty="0"/>
              <a:t> </a:t>
            </a:r>
            <a:r>
              <a:rPr lang="en-US" sz="2400" b="1" u="sng" dirty="0" err="1"/>
              <a:t>scanLiteral</a:t>
            </a:r>
            <a:r>
              <a:rPr lang="en-US" sz="2400" b="1" u="sng" dirty="0"/>
              <a:t>(</a:t>
            </a:r>
            <a:r>
              <a:rPr lang="en-US" sz="2400" b="1" u="sng" dirty="0" err="1"/>
              <a:t>int</a:t>
            </a:r>
            <a:r>
              <a:rPr lang="en-US" sz="2400" b="1" u="sng" dirty="0"/>
              <a:t> quote, </a:t>
            </a:r>
            <a:r>
              <a:rPr lang="en-US" sz="2400" b="1" u="sng" dirty="0" err="1"/>
              <a:t>XMLString</a:t>
            </a:r>
            <a:r>
              <a:rPr lang="en-US" sz="2400" b="1" u="sng" dirty="0"/>
              <a:t> content</a:t>
            </a:r>
            <a:r>
              <a:rPr lang="en-US" sz="2400" b="1" u="sng" dirty="0" smtClean="0"/>
              <a:t>)</a:t>
            </a:r>
          </a:p>
          <a:p>
            <a:r>
              <a:rPr lang="en-US" sz="2400" b="1" dirty="0" smtClean="0"/>
              <a:t>And try to find vulnerability with source code review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8" y="2049526"/>
            <a:ext cx="3148263" cy="3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DEMO TIME!</a:t>
            </a:r>
          </a:p>
        </p:txBody>
      </p:sp>
      <p:sp>
        <p:nvSpPr>
          <p:cNvPr id="3" name="AutoShape 2" descr="blob:https://web.telegram.org/f61b665c-21bf-4cca-a486-4be3a205d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78986" y="2049526"/>
            <a:ext cx="541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Let’s run a script!</a:t>
            </a:r>
          </a:p>
        </p:txBody>
      </p:sp>
      <p:sp>
        <p:nvSpPr>
          <p:cNvPr id="5" name="AutoShape 2" descr="blob:https://web.telegram.org/fb3215ed-e08f-4afc-88e2-dd67443229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049526"/>
            <a:ext cx="5248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154" y="1295473"/>
            <a:ext cx="1014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WHO KNOWS WHAT IS FUZZING?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5473" y="2263931"/>
            <a:ext cx="10145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WHO USES FUZZING IN DAY-TO-DAY WORK ACTIVITIES?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5473" y="3724832"/>
            <a:ext cx="1014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WHO HAS FUZZING CLUSTERS?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5473" y="4693290"/>
            <a:ext cx="10145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DOES YOUR BUSINESS/MANAGEMENT UNDERSTAND THAT FUZZING IS IMPORTANT? </a:t>
            </a:r>
          </a:p>
        </p:txBody>
      </p:sp>
    </p:spTree>
    <p:extLst>
      <p:ext uri="{BB962C8B-B14F-4D97-AF65-F5344CB8AC3E}">
        <p14:creationId xmlns:p14="http://schemas.microsoft.com/office/powerpoint/2010/main" val="65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DEMO TIME!</a:t>
            </a:r>
          </a:p>
        </p:txBody>
      </p:sp>
      <p:sp>
        <p:nvSpPr>
          <p:cNvPr id="3" name="AutoShape 2" descr="blob:https://web.telegram.org/f61b665c-21bf-4cca-a486-4be3a205d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36436" y="2192401"/>
            <a:ext cx="541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Around 10 </a:t>
            </a:r>
            <a:r>
              <a:rPr lang="en-US" sz="2400" b="1" dirty="0" err="1" smtClean="0"/>
              <a:t>mins</a:t>
            </a:r>
            <a:r>
              <a:rPr lang="en-US" sz="2400" b="1" dirty="0" smtClean="0"/>
              <a:t>…</a:t>
            </a:r>
          </a:p>
        </p:txBody>
      </p:sp>
      <p:sp>
        <p:nvSpPr>
          <p:cNvPr id="5" name="AutoShape 2" descr="blob:https://web.telegram.org/fb3215ed-e08f-4afc-88e2-dd67443229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0" y="2152650"/>
            <a:ext cx="87344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DEMO TIME!</a:t>
            </a:r>
          </a:p>
        </p:txBody>
      </p:sp>
      <p:sp>
        <p:nvSpPr>
          <p:cNvPr id="3" name="AutoShape 2" descr="blob:https://web.telegram.org/f61b665c-21bf-4cca-a486-4be3a205d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374" y="5592826"/>
            <a:ext cx="955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the </a:t>
            </a:r>
            <a:r>
              <a:rPr lang="en-US" sz="2400" b="1" dirty="0" err="1" smtClean="0"/>
              <a:t>fuzzer</a:t>
            </a:r>
            <a:r>
              <a:rPr lang="en-US" sz="2400" b="1" dirty="0" smtClean="0"/>
              <a:t> gets into a loop for 12 </a:t>
            </a:r>
            <a:r>
              <a:rPr lang="en-US" sz="2400" b="1" dirty="0" err="1" smtClean="0"/>
              <a:t>mins</a:t>
            </a:r>
            <a:r>
              <a:rPr lang="en-US" sz="2400" b="1" dirty="0" smtClean="0"/>
              <a:t> – it shuts down . Now we have an infinite loop!</a:t>
            </a:r>
          </a:p>
        </p:txBody>
      </p:sp>
      <p:sp>
        <p:nvSpPr>
          <p:cNvPr id="5" name="AutoShape 2" descr="blob:https://web.telegram.org/fb3215ed-e08f-4afc-88e2-dd67443229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049526"/>
            <a:ext cx="92868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DEMO TIME!</a:t>
            </a:r>
          </a:p>
        </p:txBody>
      </p:sp>
      <p:sp>
        <p:nvSpPr>
          <p:cNvPr id="3" name="AutoShape 2" descr="blob:https://web.telegram.org/f61b665c-21bf-4cca-a486-4be3a205d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374" y="4792726"/>
            <a:ext cx="955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a payload that creates an infinite loop</a:t>
            </a:r>
          </a:p>
        </p:txBody>
      </p:sp>
      <p:sp>
        <p:nvSpPr>
          <p:cNvPr id="5" name="AutoShape 2" descr="blob:https://web.telegram.org/fb3215ed-e08f-4afc-88e2-dd67443229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2b0ec31f-84dc-4b94-8ff5-0649398fa7b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2294827"/>
            <a:ext cx="10116150" cy="18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pt-BR" b="1" dirty="0"/>
              <a:t>CVE-2022-23437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8010" y="1587861"/>
            <a:ext cx="1117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DEMO TIME!</a:t>
            </a:r>
          </a:p>
        </p:txBody>
      </p:sp>
      <p:sp>
        <p:nvSpPr>
          <p:cNvPr id="3" name="AutoShape 2" descr="blob:https://web.telegram.org/f61b665c-21bf-4cca-a486-4be3a205d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blob:https://web.telegram.org/fb3215ed-e08f-4afc-88e2-dd67443229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2b0ec31f-84dc-4b94-8ff5-0649398fa7b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06" y="1114424"/>
            <a:ext cx="5229225" cy="5229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216" y="2802917"/>
            <a:ext cx="64620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Please enjoy the demo! Play with the code and </a:t>
            </a:r>
            <a:r>
              <a:rPr lang="en-US" b="1" dirty="0" err="1" smtClean="0"/>
              <a:t>fuzzer</a:t>
            </a:r>
            <a:r>
              <a:rPr lang="en-US" b="1" dirty="0" smtClean="0"/>
              <a:t>.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Use </a:t>
            </a:r>
            <a:r>
              <a:rPr lang="en-US" b="1" dirty="0" err="1" smtClean="0"/>
              <a:t>docker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 smtClean="0"/>
              <a:t>https</a:t>
            </a:r>
            <a:r>
              <a:rPr lang="en-US" b="1" dirty="0"/>
              <a:t>://gitlab.com/spacewasp1982/xerces-fuzzer-demo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47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57" y="342052"/>
            <a:ext cx="8534400" cy="150706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57" y="2040917"/>
            <a:ext cx="819968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Fuzzing is one of the most important security practices</a:t>
            </a:r>
          </a:p>
          <a:p>
            <a:endParaRPr lang="en-US" sz="2400" b="1" dirty="0"/>
          </a:p>
          <a:p>
            <a:r>
              <a:rPr lang="en-US" sz="2400" b="1" dirty="0" smtClean="0"/>
              <a:t>Part of SDLC</a:t>
            </a:r>
          </a:p>
          <a:p>
            <a:endParaRPr lang="en-US" sz="2400" b="1" dirty="0"/>
          </a:p>
          <a:p>
            <a:r>
              <a:rPr lang="en-US" sz="2400" b="1" dirty="0" smtClean="0"/>
              <a:t>Java is everywhere!!</a:t>
            </a:r>
          </a:p>
          <a:p>
            <a:endParaRPr lang="en-US" sz="2400" b="1" dirty="0"/>
          </a:p>
          <a:p>
            <a:r>
              <a:rPr lang="en-US" sz="2400" b="1" dirty="0" smtClean="0"/>
              <a:t>Third-party libs is a big problem</a:t>
            </a:r>
          </a:p>
          <a:p>
            <a:endParaRPr lang="en-US" sz="2400" b="1" dirty="0"/>
          </a:p>
          <a:p>
            <a:r>
              <a:rPr lang="en-US" sz="2400" b="1" dirty="0" smtClean="0"/>
              <a:t>Fuzz </a:t>
            </a:r>
            <a:r>
              <a:rPr lang="en-US" sz="2400" b="1" dirty="0" err="1" smtClean="0"/>
              <a:t>fuzz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fuzz</a:t>
            </a:r>
            <a:r>
              <a:rPr lang="en-US" sz="2400" b="1" dirty="0" smtClean="0"/>
              <a:t>!</a:t>
            </a:r>
            <a:endParaRPr lang="ru-RU" sz="2400" b="1" dirty="0"/>
          </a:p>
        </p:txBody>
      </p:sp>
      <p:pic>
        <p:nvPicPr>
          <p:cNvPr id="32770" name="Picture 2" descr="Red Exclamation Mark PNG Pic | PNG 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81" y="1449069"/>
            <a:ext cx="4576110" cy="43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telegram.org/c98a748b-bf6b-4c30-b029-7b9f5f258c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42" y="0"/>
            <a:ext cx="7803098" cy="5200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732" y="5221548"/>
            <a:ext cx="5615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Vladimir </a:t>
            </a:r>
            <a:r>
              <a:rPr lang="en-US" sz="2800" b="1" dirty="0" err="1" smtClean="0"/>
              <a:t>Dashchenko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Twitter: @</a:t>
            </a:r>
            <a:r>
              <a:rPr lang="en-US" sz="2800" b="1" dirty="0" err="1" smtClean="0"/>
              <a:t>VDashchenko</a:t>
            </a:r>
            <a:r>
              <a:rPr lang="en-US" sz="2800" b="1" dirty="0" smtClean="0"/>
              <a:t> v.d.dashchenko@gmail.com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28436" y="5221548"/>
            <a:ext cx="56783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Sergey </a:t>
            </a:r>
            <a:r>
              <a:rPr lang="en-US" sz="2800" b="1" dirty="0" err="1" smtClean="0"/>
              <a:t>Temnikov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Temnikov_s@mail.ru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19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508" y="1587861"/>
            <a:ext cx="10145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fuzzing?</a:t>
            </a:r>
          </a:p>
          <a:p>
            <a:endParaRPr lang="en-US" sz="2000" b="1" dirty="0"/>
          </a:p>
          <a:p>
            <a:r>
              <a:rPr lang="en-US" sz="2000" b="1" dirty="0" smtClean="0"/>
              <a:t>Fuzzing </a:t>
            </a:r>
            <a:r>
              <a:rPr lang="en-US" sz="2000" dirty="0"/>
              <a:t>-  as an effective offense strategy to discover flaws in the software of the opponents. It showed tremendous potential in the automation of vulnerability </a:t>
            </a:r>
            <a:r>
              <a:rPr lang="en-US" sz="2000" dirty="0" smtClean="0"/>
              <a:t>detection</a:t>
            </a:r>
          </a:p>
          <a:p>
            <a:endParaRPr lang="en-US" sz="2000" dirty="0"/>
          </a:p>
          <a:p>
            <a:r>
              <a:rPr lang="en-US" sz="2000" dirty="0"/>
              <a:t>The goal of fuzzing is to stress the application and cause unexpected behavior, resource leaks, or </a:t>
            </a:r>
            <a:r>
              <a:rPr lang="en-US" sz="2000" dirty="0" smtClean="0"/>
              <a:t>crashes</a:t>
            </a:r>
          </a:p>
          <a:p>
            <a:endParaRPr lang="en-US" sz="2000" dirty="0"/>
          </a:p>
          <a:p>
            <a:r>
              <a:rPr lang="en-US" sz="2000" dirty="0"/>
              <a:t>The process involves throwing invalid, unexpected, or random data as inputs at a computer. </a:t>
            </a:r>
            <a:r>
              <a:rPr lang="en-US" sz="2000" dirty="0" err="1"/>
              <a:t>Fuzzers</a:t>
            </a:r>
            <a:r>
              <a:rPr lang="en-US" sz="2000" dirty="0"/>
              <a:t> repeat this process and monitor the environment until they detect a vulnerability. </a:t>
            </a:r>
            <a:endParaRPr lang="en-US" sz="2000" dirty="0" smtClean="0"/>
          </a:p>
          <a:p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1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508" y="1587861"/>
            <a:ext cx="101454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fuzzing?</a:t>
            </a:r>
          </a:p>
          <a:p>
            <a:r>
              <a:rPr lang="en-US" sz="2000" dirty="0"/>
              <a:t>Fuzz testing was developed at the University of Wisconsin Madison in 1989 by Professor Barton Miller and students. Their (continued) work can be found at </a:t>
            </a:r>
            <a:r>
              <a:rPr lang="en-US" sz="2000" dirty="0">
                <a:hlinkClick r:id="rId2"/>
              </a:rPr>
              <a:t>http://www.cs.wisc.edu/~bart/fuzz/</a:t>
            </a:r>
            <a:r>
              <a:rPr lang="en-US" sz="2000" dirty="0"/>
              <a:t> ; it’s mainly oriented towards command-line and UI fuzzing, and shows that modern operating systems are vulnerable to even simple fuzzing</a:t>
            </a:r>
            <a:r>
              <a:rPr lang="en-US" sz="2000" dirty="0" smtClean="0"/>
              <a:t>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/>
              <a:t>(c) </a:t>
            </a:r>
            <a:r>
              <a:rPr lang="en-US" sz="2000" b="1" dirty="0" smtClean="0"/>
              <a:t>owasp.org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Fuzzing is a part of SDLC and important security practice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23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508" y="1587861"/>
            <a:ext cx="101454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can be fuzzed?</a:t>
            </a:r>
          </a:p>
          <a:p>
            <a:endParaRPr lang="en-US" sz="2000" b="1" dirty="0"/>
          </a:p>
          <a:p>
            <a:r>
              <a:rPr lang="en-US" sz="2000" b="1" dirty="0" smtClean="0"/>
              <a:t>Pretty much everything: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Any kind of data parsers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Types of fuzzing: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Black box – when you don’t have source code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White box </a:t>
            </a:r>
            <a:r>
              <a:rPr lang="en-US" sz="2000" b="1" dirty="0"/>
              <a:t>–</a:t>
            </a:r>
            <a:r>
              <a:rPr lang="en-US" sz="2000" b="1" dirty="0" smtClean="0"/>
              <a:t> when you have source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Gray box – when you do not have source code, but have some documentation/specification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59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7645" y="2598055"/>
            <a:ext cx="1014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FUZZING VS UNIT TESTS </a:t>
            </a:r>
            <a:r>
              <a:rPr lang="en-US" sz="1600" b="1" dirty="0" smtClean="0"/>
              <a:t>(OTHER QA PRACTICIES)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808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15839" y="1927495"/>
            <a:ext cx="22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inputs</a:t>
            </a:r>
            <a:endParaRPr lang="en-US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2343" y="3712751"/>
            <a:ext cx="1654627" cy="1033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Generated data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12033" y="3712751"/>
            <a:ext cx="1654627" cy="1033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Mutated data</a:t>
            </a:r>
            <a:endParaRPr lang="ru-RU" dirty="0"/>
          </a:p>
        </p:txBody>
      </p:sp>
      <p:sp>
        <p:nvSpPr>
          <p:cNvPr id="3" name="Стрелка углом 2"/>
          <p:cNvSpPr/>
          <p:nvPr/>
        </p:nvSpPr>
        <p:spPr>
          <a:xfrm rot="16200000" flipH="1">
            <a:off x="2916471" y="1798122"/>
            <a:ext cx="968454" cy="1750423"/>
          </a:xfrm>
          <a:prstGeom prst="bentArrow">
            <a:avLst>
              <a:gd name="adj1" fmla="val 2406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rot="16200000" flipH="1" flipV="1">
            <a:off x="7882536" y="1777780"/>
            <a:ext cx="968454" cy="1798320"/>
          </a:xfrm>
          <a:prstGeom prst="bentArrow">
            <a:avLst>
              <a:gd name="adj1" fmla="val 2406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8240" y="4857933"/>
            <a:ext cx="3753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subsequent iteration’s data is created independently of any previous input. This approach is based on a model of the input format.</a:t>
            </a:r>
          </a:p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53499" y="5088765"/>
            <a:ext cx="521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Changes of the existing data are done according to certain </a:t>
            </a:r>
            <a:r>
              <a:rPr lang="en-US" dirty="0" smtClean="0"/>
              <a:t>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9" y="80794"/>
            <a:ext cx="8534400" cy="1507067"/>
          </a:xfrm>
        </p:spPr>
        <p:txBody>
          <a:bodyPr/>
          <a:lstStyle/>
          <a:p>
            <a:r>
              <a:rPr lang="en-US" dirty="0" smtClean="0"/>
              <a:t>Fuzzing 101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5395" y="1587861"/>
            <a:ext cx="1367246" cy="81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target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8732" y="2252617"/>
            <a:ext cx="1367246" cy="81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inputs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06092" y="2868025"/>
            <a:ext cx="1367246" cy="81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mutated data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43452" y="3474723"/>
            <a:ext cx="1367246" cy="81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 mutated data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94315" y="4114801"/>
            <a:ext cx="1367246" cy="81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behavior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45178" y="4615546"/>
            <a:ext cx="1367246" cy="81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Logs </a:t>
            </a:r>
            <a:r>
              <a:rPr lang="en-US" dirty="0" err="1" smtClean="0"/>
              <a:t>logs</a:t>
            </a:r>
            <a:r>
              <a:rPr lang="en-US" dirty="0" smtClean="0"/>
              <a:t> </a:t>
            </a:r>
            <a:r>
              <a:rPr lang="en-US" dirty="0" err="1" smtClean="0"/>
              <a:t>logs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4" name="Стрелка углом 3"/>
          <p:cNvSpPr/>
          <p:nvPr/>
        </p:nvSpPr>
        <p:spPr>
          <a:xfrm rot="5400000">
            <a:off x="2601471" y="1397212"/>
            <a:ext cx="409302" cy="11882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4379981" y="2016974"/>
            <a:ext cx="409302" cy="11882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5995421" y="2604803"/>
            <a:ext cx="409302" cy="11882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7715364" y="3289882"/>
            <a:ext cx="409302" cy="11882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9365639" y="3816751"/>
            <a:ext cx="409302" cy="11882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Meme Transparent PNG -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16" y="559071"/>
            <a:ext cx="2639876" cy="26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9755131" y="1252870"/>
            <a:ext cx="2236572" cy="1476972"/>
          </a:xfrm>
          <a:prstGeom prst="wedgeRoundRectCallout">
            <a:avLst>
              <a:gd name="adj1" fmla="val -115450"/>
              <a:gd name="adj2" fmla="val 206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FUZZING IS SIMPLE!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3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809</TotalTime>
  <Words>1390</Words>
  <Application>Microsoft Office PowerPoint</Application>
  <PresentationFormat>Широкоэкранный</PresentationFormat>
  <Paragraphs>212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Wingdings</vt:lpstr>
      <vt:lpstr>Wingdings 3</vt:lpstr>
      <vt:lpstr>Сектор</vt:lpstr>
      <vt:lpstr>Attacking Java for fun and profit a quick view on useful Fuzzing approaches</vt:lpstr>
      <vt:lpstr>Hello world</vt:lpstr>
      <vt:lpstr>Fuzzing 101</vt:lpstr>
      <vt:lpstr>Fuzzing 101</vt:lpstr>
      <vt:lpstr>Fuzzing 101</vt:lpstr>
      <vt:lpstr>Fuzzing 101</vt:lpstr>
      <vt:lpstr>Fuzzing 101</vt:lpstr>
      <vt:lpstr>Fuzzing 101</vt:lpstr>
      <vt:lpstr>Fuzzing 101</vt:lpstr>
      <vt:lpstr>Fuzzing 101</vt:lpstr>
      <vt:lpstr>Fuzzing 101</vt:lpstr>
      <vt:lpstr>Fuzzing 101</vt:lpstr>
      <vt:lpstr>JAVA FUZZING!</vt:lpstr>
      <vt:lpstr>Презентация PowerPoint</vt:lpstr>
      <vt:lpstr>Презентация PowerPoint</vt:lpstr>
      <vt:lpstr>Is java popular?</vt:lpstr>
      <vt:lpstr>Java vs other fuzzing</vt:lpstr>
      <vt:lpstr>Why java fuzzing</vt:lpstr>
      <vt:lpstr>Why java fuzzing</vt:lpstr>
      <vt:lpstr>Why java fuzzing</vt:lpstr>
      <vt:lpstr>Some important things to remember</vt:lpstr>
      <vt:lpstr>Java fuzzers</vt:lpstr>
      <vt:lpstr>Java fuzzers</vt:lpstr>
      <vt:lpstr>Java fuzzers(other approach)</vt:lpstr>
      <vt:lpstr>Jazzer</vt:lpstr>
      <vt:lpstr>Jazzer</vt:lpstr>
      <vt:lpstr>CVE-2022-23437</vt:lpstr>
      <vt:lpstr>CVE-2022-23437</vt:lpstr>
      <vt:lpstr>CVE-2022-23437</vt:lpstr>
      <vt:lpstr>CVE-2022-23437</vt:lpstr>
      <vt:lpstr>CVE-2022-23437</vt:lpstr>
      <vt:lpstr>CVE-2022-23437</vt:lpstr>
      <vt:lpstr>CVE-2022-23437</vt:lpstr>
      <vt:lpstr>Conclusion</vt:lpstr>
      <vt:lpstr>Презентация PowerPoint</vt:lpstr>
    </vt:vector>
  </TitlesOfParts>
  <Company>Kaspersky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Attacking Java for fun and profit a quick view on useful Fuzzing approaches</dc:title>
  <dc:creator>user</dc:creator>
  <cp:lastModifiedBy>user</cp:lastModifiedBy>
  <cp:revision>37</cp:revision>
  <dcterms:created xsi:type="dcterms:W3CDTF">2022-09-14T06:46:02Z</dcterms:created>
  <dcterms:modified xsi:type="dcterms:W3CDTF">2022-09-14T20:22:11Z</dcterms:modified>
</cp:coreProperties>
</file>